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notesSlides/notesSlide1.xml" ContentType="application/vnd.openxmlformats-officedocument.presentationml.notesSlide+xml"/>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7" name="Shape 127"/>
          <p:cNvSpPr/>
          <p:nvPr>
            <p:ph type="sldImg"/>
          </p:nvPr>
        </p:nvSpPr>
        <p:spPr>
          <a:xfrm>
            <a:off x="1143000" y="685800"/>
            <a:ext cx="4572000" cy="3429000"/>
          </a:xfrm>
          <a:prstGeom prst="rect">
            <a:avLst/>
          </a:prstGeom>
        </p:spPr>
        <p:txBody>
          <a:bodyPr/>
          <a:lstStyle/>
          <a:p>
            <a:pPr/>
          </a:p>
        </p:txBody>
      </p:sp>
      <p:sp>
        <p:nvSpPr>
          <p:cNvPr id="128" name="Shape 12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For printing - two sided with senate races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3" name="Line"/>
          <p:cNvSpPr/>
          <p:nvPr/>
        </p:nvSpPr>
        <p:spPr>
          <a:xfrm>
            <a:off x="571500" y="4749800"/>
            <a:ext cx="11868094"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14" name="Title Text"/>
          <p:cNvSpPr txBox="1"/>
          <p:nvPr>
            <p:ph type="title"/>
          </p:nvPr>
        </p:nvSpPr>
        <p:spPr>
          <a:xfrm>
            <a:off x="571500" y="1320800"/>
            <a:ext cx="11861800" cy="3175000"/>
          </a:xfrm>
          <a:prstGeom prst="rect">
            <a:avLst/>
          </a:prstGeom>
        </p:spPr>
        <p:txBody>
          <a:bodyPr/>
          <a:lstStyle/>
          <a:p>
            <a:pPr/>
            <a:r>
              <a:t>Title Text</a:t>
            </a:r>
          </a:p>
        </p:txBody>
      </p:sp>
      <p:sp>
        <p:nvSpPr>
          <p:cNvPr id="15" name="Body Level One…"/>
          <p:cNvSpPr txBox="1"/>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02" name="–Johnny Appleseed"/>
          <p:cNvSpPr txBox="1"/>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pPr/>
            <a:r>
              <a:t>–Johnny Appleseed</a:t>
            </a:r>
          </a:p>
        </p:txBody>
      </p:sp>
      <p:sp>
        <p:nvSpPr>
          <p:cNvPr id="103" name="“Type a quote here.”"/>
          <p:cNvSpPr txBox="1"/>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pPr/>
            <a:r>
              <a:t>“Type a quote here.”</a:t>
            </a:r>
          </a:p>
        </p:txBody>
      </p:sp>
      <p:pic>
        <p:nvPicPr>
          <p:cNvPr id="104" name="up2us logo no white.jpg" descr="up2us logo no white.jpg"/>
          <p:cNvPicPr>
            <a:picLocks noChangeAspect="1"/>
          </p:cNvPicPr>
          <p:nvPr/>
        </p:nvPicPr>
        <p:blipFill>
          <a:blip r:embed="rId2">
            <a:alphaModFix amt="18922"/>
            <a:extLst/>
          </a:blip>
          <a:srcRect l="0" t="0" r="0" b="0"/>
          <a:stretch>
            <a:fillRect/>
          </a:stretch>
        </p:blipFill>
        <p:spPr>
          <a:xfrm>
            <a:off x="444990" y="8905504"/>
            <a:ext cx="618890" cy="649309"/>
          </a:xfrm>
          <a:prstGeom prst="rect">
            <a:avLst/>
          </a:prstGeom>
          <a:ln w="12700">
            <a:miter lim="400000"/>
          </a:ln>
        </p:spPr>
      </p:pic>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2" name="Image"/>
          <p:cNvSpPr/>
          <p:nvPr>
            <p:ph type="pic" idx="13"/>
          </p:nvPr>
        </p:nvSpPr>
        <p:spPr>
          <a:xfrm>
            <a:off x="-177800" y="0"/>
            <a:ext cx="13373100" cy="9753600"/>
          </a:xfrm>
          <a:prstGeom prst="rect">
            <a:avLst/>
          </a:prstGeom>
        </p:spPr>
        <p:txBody>
          <a:bodyPr lIns="91439" tIns="45719" rIns="91439" bIns="45719">
            <a:noAutofit/>
          </a:bodyPr>
          <a:lstStyle/>
          <a:p>
            <a:pP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120" name="up2us logo no white.jpg" descr="up2us logo no white.jpg"/>
          <p:cNvPicPr>
            <a:picLocks noChangeAspect="1"/>
          </p:cNvPicPr>
          <p:nvPr/>
        </p:nvPicPr>
        <p:blipFill>
          <a:blip r:embed="rId2">
            <a:alphaModFix amt="18922"/>
            <a:extLst/>
          </a:blip>
          <a:srcRect l="0" t="0" r="0" b="0"/>
          <a:stretch>
            <a:fillRect/>
          </a:stretch>
        </p:blipFill>
        <p:spPr>
          <a:xfrm>
            <a:off x="444990" y="8905504"/>
            <a:ext cx="618890" cy="649309"/>
          </a:xfrm>
          <a:prstGeom prst="rect">
            <a:avLst/>
          </a:prstGeom>
          <a:ln w="12700">
            <a:miter lim="400000"/>
          </a:ln>
        </p:spPr>
      </p:pic>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3" name="Image"/>
          <p:cNvSpPr/>
          <p:nvPr>
            <p:ph type="pic" idx="13"/>
          </p:nvPr>
        </p:nvSpPr>
        <p:spPr>
          <a:xfrm>
            <a:off x="0" y="-25400"/>
            <a:ext cx="13004800" cy="7725360"/>
          </a:xfrm>
          <a:prstGeom prst="rect">
            <a:avLst/>
          </a:prstGeom>
        </p:spPr>
        <p:txBody>
          <a:bodyPr lIns="91439" tIns="45719" rIns="91439" bIns="45719">
            <a:noAutofit/>
          </a:bodyPr>
          <a:lstStyle/>
          <a:p>
            <a:pPr/>
          </a:p>
        </p:txBody>
      </p:sp>
      <p:pic>
        <p:nvPicPr>
          <p:cNvPr id="24" name="up2us logo no white.jpg" descr="up2us logo no white.jpg"/>
          <p:cNvPicPr>
            <a:picLocks noChangeAspect="1"/>
          </p:cNvPicPr>
          <p:nvPr/>
        </p:nvPicPr>
        <p:blipFill>
          <a:blip r:embed="rId2">
            <a:alphaModFix amt="18922"/>
            <a:extLst/>
          </a:blip>
          <a:srcRect l="0" t="0" r="0" b="0"/>
          <a:stretch>
            <a:fillRect/>
          </a:stretch>
        </p:blipFill>
        <p:spPr>
          <a:xfrm>
            <a:off x="444990" y="8905504"/>
            <a:ext cx="618890" cy="649309"/>
          </a:xfrm>
          <a:prstGeom prst="rect">
            <a:avLst/>
          </a:prstGeom>
          <a:ln w="12700">
            <a:miter lim="400000"/>
          </a:ln>
        </p:spPr>
      </p:pic>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32" name="Title Text"/>
          <p:cNvSpPr txBox="1"/>
          <p:nvPr>
            <p:ph type="title"/>
          </p:nvPr>
        </p:nvSpPr>
        <p:spPr>
          <a:xfrm>
            <a:off x="571500" y="3289300"/>
            <a:ext cx="11861800" cy="3175000"/>
          </a:xfrm>
          <a:prstGeom prst="rect">
            <a:avLst/>
          </a:prstGeom>
        </p:spPr>
        <p:txBody>
          <a:bodyPr anchor="ctr"/>
          <a:lstStyle/>
          <a:p>
            <a:pPr/>
            <a:r>
              <a:t>Title Text</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40" name="Line"/>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41" name="Image"/>
          <p:cNvSpPr/>
          <p:nvPr>
            <p:ph type="pic" idx="13"/>
          </p:nvPr>
        </p:nvSpPr>
        <p:spPr>
          <a:xfrm>
            <a:off x="4775200" y="0"/>
            <a:ext cx="15392400" cy="9766300"/>
          </a:xfrm>
          <a:prstGeom prst="rect">
            <a:avLst/>
          </a:prstGeom>
        </p:spPr>
        <p:txBody>
          <a:bodyPr lIns="91439" tIns="45719" rIns="91439" bIns="45719">
            <a:noAutofit/>
          </a:bodyPr>
          <a:lstStyle/>
          <a:p>
            <a:pPr/>
          </a:p>
        </p:txBody>
      </p:sp>
      <p:sp>
        <p:nvSpPr>
          <p:cNvPr id="42" name="Title Text"/>
          <p:cNvSpPr txBox="1"/>
          <p:nvPr>
            <p:ph type="title"/>
          </p:nvPr>
        </p:nvSpPr>
        <p:spPr>
          <a:xfrm>
            <a:off x="571500" y="1435100"/>
            <a:ext cx="5334000" cy="3175000"/>
          </a:xfrm>
          <a:prstGeom prst="rect">
            <a:avLst/>
          </a:prstGeom>
        </p:spPr>
        <p:txBody>
          <a:bodyPr/>
          <a:lstStyle/>
          <a:p>
            <a:pPr/>
            <a:r>
              <a:t>Title Text</a:t>
            </a:r>
          </a:p>
        </p:txBody>
      </p:sp>
      <p:sp>
        <p:nvSpPr>
          <p:cNvPr id="43" name="Body Level One…"/>
          <p:cNvSpPr txBox="1"/>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Title Text"/>
          <p:cNvSpPr txBox="1"/>
          <p:nvPr>
            <p:ph type="title"/>
          </p:nvPr>
        </p:nvSpPr>
        <p:spPr>
          <a:prstGeom prst="rect">
            <a:avLst/>
          </a:prstGeom>
        </p:spPr>
        <p:txBody>
          <a:bodyPr/>
          <a:lstStyle/>
          <a:p>
            <a:pPr/>
            <a:r>
              <a:t>Title Text</a:t>
            </a:r>
          </a:p>
        </p:txBody>
      </p:sp>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59" name="Line"/>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60" name="Title Text"/>
          <p:cNvSpPr txBox="1"/>
          <p:nvPr>
            <p:ph type="title"/>
          </p:nvPr>
        </p:nvSpPr>
        <p:spPr>
          <a:prstGeom prst="rect">
            <a:avLst/>
          </a:prstGeom>
        </p:spPr>
        <p:txBody>
          <a:bodyPr/>
          <a:lstStyle/>
          <a:p>
            <a:pPr/>
            <a:r>
              <a:t>Title Text</a:t>
            </a:r>
          </a:p>
        </p:txBody>
      </p:sp>
      <p:sp>
        <p:nvSpPr>
          <p:cNvPr id="6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62" name="up2us logo no white.jpg" descr="up2us logo no white.jpg"/>
          <p:cNvPicPr>
            <a:picLocks noChangeAspect="1"/>
          </p:cNvPicPr>
          <p:nvPr/>
        </p:nvPicPr>
        <p:blipFill>
          <a:blip r:embed="rId2">
            <a:alphaModFix amt="18922"/>
            <a:extLst/>
          </a:blip>
          <a:srcRect l="0" t="0" r="0" b="0"/>
          <a:stretch>
            <a:fillRect/>
          </a:stretch>
        </p:blipFill>
        <p:spPr>
          <a:xfrm>
            <a:off x="444990" y="8905504"/>
            <a:ext cx="618890" cy="649309"/>
          </a:xfrm>
          <a:prstGeom prst="rect">
            <a:avLst/>
          </a:prstGeom>
          <a:ln w="12700">
            <a:miter lim="400000"/>
          </a:ln>
        </p:spPr>
      </p:pic>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70" name="Line"/>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71" name="Image"/>
          <p:cNvSpPr/>
          <p:nvPr>
            <p:ph type="pic" idx="13"/>
          </p:nvPr>
        </p:nvSpPr>
        <p:spPr>
          <a:xfrm>
            <a:off x="6477000" y="-152400"/>
            <a:ext cx="6654800" cy="9906000"/>
          </a:xfrm>
          <a:prstGeom prst="rect">
            <a:avLst/>
          </a:prstGeom>
        </p:spPr>
        <p:txBody>
          <a:bodyPr lIns="91439" tIns="45719" rIns="91439" bIns="45719">
            <a:noAutofit/>
          </a:bodyPr>
          <a:lstStyle/>
          <a:p>
            <a:pPr/>
          </a:p>
        </p:txBody>
      </p:sp>
      <p:sp>
        <p:nvSpPr>
          <p:cNvPr id="72" name="Title Text"/>
          <p:cNvSpPr txBox="1"/>
          <p:nvPr>
            <p:ph type="title"/>
          </p:nvPr>
        </p:nvSpPr>
        <p:spPr>
          <a:xfrm>
            <a:off x="571500" y="330200"/>
            <a:ext cx="5080000" cy="1397000"/>
          </a:xfrm>
          <a:prstGeom prst="rect">
            <a:avLst/>
          </a:prstGeom>
        </p:spPr>
        <p:txBody>
          <a:bodyPr/>
          <a:lstStyle/>
          <a:p>
            <a:pPr/>
            <a:r>
              <a:t>Title Text</a:t>
            </a:r>
          </a:p>
        </p:txBody>
      </p:sp>
      <p:sp>
        <p:nvSpPr>
          <p:cNvPr id="73" name="Body Level One…"/>
          <p:cNvSpPr txBox="1"/>
          <p:nvPr>
            <p:ph type="body" sz="half" idx="1"/>
          </p:nvPr>
        </p:nvSpPr>
        <p:spPr>
          <a:xfrm>
            <a:off x="571500" y="2222500"/>
            <a:ext cx="5080000" cy="6667500"/>
          </a:xfrm>
          <a:prstGeom prst="rect">
            <a:avLst/>
          </a:prstGeom>
        </p:spPr>
        <p:txBody>
          <a:bodyPr/>
          <a:lstStyle>
            <a:lvl1pPr marL="330200" indent="-330200">
              <a:spcBef>
                <a:spcPts val="3000"/>
              </a:spcBef>
              <a:defRPr sz="2600">
                <a:latin typeface="Helvetica Neue"/>
                <a:ea typeface="Helvetica Neue"/>
                <a:cs typeface="Helvetica Neue"/>
                <a:sym typeface="Helvetica Neue"/>
              </a:defRPr>
            </a:lvl1pPr>
            <a:lvl2pPr marL="660400" indent="-330200">
              <a:spcBef>
                <a:spcPts val="3000"/>
              </a:spcBef>
              <a:defRPr sz="2600">
                <a:latin typeface="Helvetica Neue"/>
                <a:ea typeface="Helvetica Neue"/>
                <a:cs typeface="Helvetica Neue"/>
                <a:sym typeface="Helvetica Neue"/>
              </a:defRPr>
            </a:lvl2pPr>
            <a:lvl3pPr marL="990600" indent="-330200">
              <a:spcBef>
                <a:spcPts val="3000"/>
              </a:spcBef>
              <a:defRPr sz="2600">
                <a:latin typeface="Helvetica Neue"/>
                <a:ea typeface="Helvetica Neue"/>
                <a:cs typeface="Helvetica Neue"/>
                <a:sym typeface="Helvetica Neue"/>
              </a:defRPr>
            </a:lvl3pPr>
            <a:lvl4pPr marL="1320800" indent="-330200">
              <a:spcBef>
                <a:spcPts val="3000"/>
              </a:spcBef>
              <a:defRPr sz="2600">
                <a:latin typeface="Helvetica Neue"/>
                <a:ea typeface="Helvetica Neue"/>
                <a:cs typeface="Helvetica Neue"/>
                <a:sym typeface="Helvetica Neue"/>
              </a:defRPr>
            </a:lvl4pPr>
            <a:lvl5pPr marL="1651000" indent="-330200">
              <a:spcBef>
                <a:spcPts val="3000"/>
              </a:spcBef>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xfrm>
            <a:off x="510743" y="9199778"/>
            <a:ext cx="312014" cy="299822"/>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81" name="Body Level One…"/>
          <p:cNvSpPr txBox="1"/>
          <p:nvPr>
            <p:ph type="body" idx="1"/>
          </p:nvPr>
        </p:nvSpPr>
        <p:spPr>
          <a:xfrm>
            <a:off x="889000" y="889000"/>
            <a:ext cx="11214100" cy="79629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89" name="Line"/>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90" name="Line"/>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91" name="Image"/>
          <p:cNvSpPr/>
          <p:nvPr>
            <p:ph type="pic" sz="half" idx="13"/>
          </p:nvPr>
        </p:nvSpPr>
        <p:spPr>
          <a:xfrm>
            <a:off x="9168011" y="4584788"/>
            <a:ext cx="6506665" cy="4343401"/>
          </a:xfrm>
          <a:prstGeom prst="rect">
            <a:avLst/>
          </a:prstGeom>
        </p:spPr>
        <p:txBody>
          <a:bodyPr lIns="91439" tIns="45719" rIns="91439" bIns="45719">
            <a:noAutofit/>
          </a:bodyPr>
          <a:lstStyle/>
          <a:p>
            <a:pPr/>
          </a:p>
        </p:txBody>
      </p:sp>
      <p:sp>
        <p:nvSpPr>
          <p:cNvPr id="92" name="Image"/>
          <p:cNvSpPr/>
          <p:nvPr>
            <p:ph type="pic" sz="quarter" idx="14"/>
          </p:nvPr>
        </p:nvSpPr>
        <p:spPr>
          <a:xfrm>
            <a:off x="9182100" y="-101600"/>
            <a:ext cx="3365500" cy="5003800"/>
          </a:xfrm>
          <a:prstGeom prst="rect">
            <a:avLst/>
          </a:prstGeom>
        </p:spPr>
        <p:txBody>
          <a:bodyPr lIns="91439" tIns="45719" rIns="91439" bIns="45719">
            <a:noAutofit/>
          </a:bodyPr>
          <a:lstStyle/>
          <a:p>
            <a:pPr/>
          </a:p>
        </p:txBody>
      </p:sp>
      <p:sp>
        <p:nvSpPr>
          <p:cNvPr id="93" name="Image"/>
          <p:cNvSpPr/>
          <p:nvPr>
            <p:ph type="pic" idx="15"/>
          </p:nvPr>
        </p:nvSpPr>
        <p:spPr>
          <a:xfrm>
            <a:off x="-800100" y="469900"/>
            <a:ext cx="11049000" cy="8053993"/>
          </a:xfrm>
          <a:prstGeom prst="rect">
            <a:avLst/>
          </a:prstGeom>
        </p:spPr>
        <p:txBody>
          <a:bodyPr lIns="91439" tIns="45719" rIns="91439" bIns="45719">
            <a:noAutofit/>
          </a:bodyPr>
          <a:lstStyle/>
          <a:p>
            <a:pPr/>
          </a:p>
        </p:txBody>
      </p:sp>
      <p:sp>
        <p:nvSpPr>
          <p:cNvPr id="94" name="Body Level One…"/>
          <p:cNvSpPr txBox="1"/>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e"/>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3" name="Title Text"/>
          <p:cNvSpPr txBox="1"/>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Title Text</a:t>
            </a:r>
          </a:p>
        </p:txBody>
      </p:sp>
      <p:pic>
        <p:nvPicPr>
          <p:cNvPr id="4" name="up2us logo no white.jpg" descr="up2us logo no white.jpg"/>
          <p:cNvPicPr>
            <a:picLocks noChangeAspect="1"/>
          </p:cNvPicPr>
          <p:nvPr/>
        </p:nvPicPr>
        <p:blipFill>
          <a:blip r:embed="rId2">
            <a:alphaModFix amt="18922"/>
            <a:extLst/>
          </a:blip>
          <a:srcRect l="0" t="0" r="0" b="0"/>
          <a:stretch>
            <a:fillRect/>
          </a:stretch>
        </p:blipFill>
        <p:spPr>
          <a:xfrm>
            <a:off x="444990" y="8905504"/>
            <a:ext cx="618890" cy="649309"/>
          </a:xfrm>
          <a:prstGeom prst="rect">
            <a:avLst/>
          </a:prstGeom>
          <a:ln w="12700">
            <a:miter lim="400000"/>
          </a:ln>
        </p:spPr>
      </p:pic>
      <p:sp>
        <p:nvSpPr>
          <p:cNvPr id="5" name="Body Level One…"/>
          <p:cNvSpPr txBox="1"/>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12268199" y="9199778"/>
            <a:ext cx="312015" cy="299822"/>
          </a:xfrm>
          <a:prstGeom prst="rect">
            <a:avLst/>
          </a:prstGeom>
          <a:ln w="12700">
            <a:miter lim="400000"/>
          </a:ln>
        </p:spPr>
        <p:txBody>
          <a:bodyPr wrap="none" lIns="50800" tIns="50800" rIns="50800" bIns="50800" anchor="b">
            <a:spAutoFit/>
          </a:bodyPr>
          <a:lstStyle>
            <a:lvl1pPr algn="r">
              <a:defRPr sz="1400">
                <a:latin typeface="Helvetica Neue"/>
                <a:ea typeface="Helvetica Neue"/>
                <a:cs typeface="Helvetica Neue"/>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mn-lt"/>
          <a:ea typeface="+mn-ea"/>
          <a:cs typeface="+mn-cs"/>
          <a:sym typeface="Helvetica Neue Light"/>
        </a:defRPr>
      </a:lvl1pPr>
      <a:lvl2pPr marL="0" marR="0" indent="0" algn="l"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mn-lt"/>
          <a:ea typeface="+mn-ea"/>
          <a:cs typeface="+mn-cs"/>
          <a:sym typeface="Helvetica Neue Light"/>
        </a:defRPr>
      </a:lvl2pPr>
      <a:lvl3pPr marL="0" marR="0" indent="0" algn="l"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mn-lt"/>
          <a:ea typeface="+mn-ea"/>
          <a:cs typeface="+mn-cs"/>
          <a:sym typeface="Helvetica Neue Light"/>
        </a:defRPr>
      </a:lvl3pPr>
      <a:lvl4pPr marL="0" marR="0" indent="0" algn="l"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mn-lt"/>
          <a:ea typeface="+mn-ea"/>
          <a:cs typeface="+mn-cs"/>
          <a:sym typeface="Helvetica Neue Light"/>
        </a:defRPr>
      </a:lvl4pPr>
      <a:lvl5pPr marL="0" marR="0" indent="0" algn="l"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mn-lt"/>
          <a:ea typeface="+mn-ea"/>
          <a:cs typeface="+mn-cs"/>
          <a:sym typeface="Helvetica Neue Light"/>
        </a:defRPr>
      </a:lvl5pPr>
      <a:lvl6pPr marL="0" marR="0" indent="0" algn="l"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mn-lt"/>
          <a:ea typeface="+mn-ea"/>
          <a:cs typeface="+mn-cs"/>
          <a:sym typeface="Helvetica Neue Light"/>
        </a:defRPr>
      </a:lvl6pPr>
      <a:lvl7pPr marL="0" marR="0" indent="0" algn="l"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mn-lt"/>
          <a:ea typeface="+mn-ea"/>
          <a:cs typeface="+mn-cs"/>
          <a:sym typeface="Helvetica Neue Light"/>
        </a:defRPr>
      </a:lvl7pPr>
      <a:lvl8pPr marL="0" marR="0" indent="0" algn="l"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mn-lt"/>
          <a:ea typeface="+mn-ea"/>
          <a:cs typeface="+mn-cs"/>
          <a:sym typeface="Helvetica Neue Light"/>
        </a:defRPr>
      </a:lvl8pPr>
      <a:lvl9pPr marL="0" marR="0" indent="0" algn="l" defTabSz="584200" rtl="0" latinLnBrk="0">
        <a:lnSpc>
          <a:spcPct val="100000"/>
        </a:lnSpc>
        <a:spcBef>
          <a:spcPts val="0"/>
        </a:spcBef>
        <a:spcAft>
          <a:spcPts val="0"/>
        </a:spcAft>
        <a:buClrTx/>
        <a:buSzTx/>
        <a:buFontTx/>
        <a:buNone/>
        <a:tabLst/>
        <a:defRPr b="0" baseline="0" cap="none" i="0" spc="0" strike="noStrike" sz="4200" u="none">
          <a:solidFill>
            <a:srgbClr val="000000"/>
          </a:solidFill>
          <a:uFillTx/>
          <a:latin typeface="+mn-lt"/>
          <a:ea typeface="+mn-ea"/>
          <a:cs typeface="+mn-cs"/>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demcastusa.com/flip-the-senate/" TargetMode="External"/><Relationship Id="rId3" Type="http://schemas.openxmlformats.org/officeDocument/2006/relationships/image" Target="../media/image6.jpeg"/><Relationship Id="rId4"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March 1 Event Flyer.jpg" descr="March 1 Event Flyer.jpg"/>
          <p:cNvPicPr>
            <a:picLocks noChangeAspect="1"/>
          </p:cNvPicPr>
          <p:nvPr/>
        </p:nvPicPr>
        <p:blipFill>
          <a:blip r:embed="rId2">
            <a:extLst/>
          </a:blip>
          <a:stretch>
            <a:fillRect/>
          </a:stretch>
        </p:blipFill>
        <p:spPr>
          <a:xfrm>
            <a:off x="2733963" y="0"/>
            <a:ext cx="7536874" cy="97536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Jane Goodall"/>
          <p:cNvSpPr txBox="1"/>
          <p:nvPr>
            <p:ph type="title" idx="4294967295"/>
          </p:nvPr>
        </p:nvSpPr>
        <p:spPr>
          <a:xfrm>
            <a:off x="4978400" y="8447732"/>
            <a:ext cx="7668816" cy="1369368"/>
          </a:xfrm>
          <a:prstGeom prst="rect">
            <a:avLst/>
          </a:prstGeom>
        </p:spPr>
        <p:txBody>
          <a:bodyPr anchor="ctr"/>
          <a:lstStyle>
            <a:lvl1pPr algn="r">
              <a:defRPr sz="3900"/>
            </a:lvl1pPr>
          </a:lstStyle>
          <a:p>
            <a:pPr/>
            <a:r>
              <a:t>-Jane Goodall</a:t>
            </a:r>
          </a:p>
        </p:txBody>
      </p:sp>
      <p:pic>
        <p:nvPicPr>
          <p:cNvPr id="173" name="AP0216-3-DG-1078x516.jpg" descr="AP0216-3-DG-1078x516.jpg"/>
          <p:cNvPicPr>
            <a:picLocks noChangeAspect="1"/>
          </p:cNvPicPr>
          <p:nvPr/>
        </p:nvPicPr>
        <p:blipFill>
          <a:blip r:embed="rId2">
            <a:extLst/>
          </a:blip>
          <a:stretch>
            <a:fillRect/>
          </a:stretch>
        </p:blipFill>
        <p:spPr>
          <a:xfrm>
            <a:off x="6824024" y="5700598"/>
            <a:ext cx="6028376" cy="2885569"/>
          </a:xfrm>
          <a:prstGeom prst="rect">
            <a:avLst/>
          </a:prstGeom>
          <a:ln w="12700">
            <a:miter lim="400000"/>
          </a:ln>
        </p:spPr>
      </p:pic>
      <p:sp>
        <p:nvSpPr>
          <p:cNvPr id="174" name="“…we will have to stop depending on someone else to save the world. It is up to us - you and me, all of us.”"/>
          <p:cNvSpPr txBox="1"/>
          <p:nvPr/>
        </p:nvSpPr>
        <p:spPr>
          <a:xfrm>
            <a:off x="1104900" y="1434188"/>
            <a:ext cx="11155809" cy="73170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b="1" sz="6400">
                <a:latin typeface="Helvetica Neue"/>
                <a:ea typeface="Helvetica Neue"/>
                <a:cs typeface="Helvetica Neue"/>
                <a:sym typeface="Helvetica Neue"/>
              </a:defRPr>
            </a:pPr>
            <a:r>
              <a:t>“…we will have to stop depending on someone else to save the world. It is up to us - you and me, all of us.”</a:t>
            </a:r>
          </a:p>
          <a:p>
            <a:pPr algn="l" defTabSz="355600">
              <a:defRPr b="1" sz="6400">
                <a:latin typeface="Helvetica Neue"/>
                <a:ea typeface="Helvetica Neue"/>
                <a:cs typeface="Helvetica Neue"/>
                <a:sym typeface="Helvetica Neue"/>
              </a:defRPr>
            </a:pPr>
          </a:p>
          <a:p>
            <a:pPr algn="l" defTabSz="355600">
              <a:defRPr b="1" sz="6400">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ecretary Hillary Clinton"/>
          <p:cNvSpPr txBox="1"/>
          <p:nvPr>
            <p:ph type="title" idx="4294967295"/>
          </p:nvPr>
        </p:nvSpPr>
        <p:spPr>
          <a:xfrm>
            <a:off x="4978400" y="8447732"/>
            <a:ext cx="7668816" cy="1369368"/>
          </a:xfrm>
          <a:prstGeom prst="rect">
            <a:avLst/>
          </a:prstGeom>
        </p:spPr>
        <p:txBody>
          <a:bodyPr anchor="ctr"/>
          <a:lstStyle>
            <a:lvl1pPr algn="r">
              <a:defRPr sz="3900"/>
            </a:lvl1pPr>
          </a:lstStyle>
          <a:p>
            <a:pPr/>
            <a:r>
              <a:t>-Secretary Hillary Clinton</a:t>
            </a:r>
          </a:p>
        </p:txBody>
      </p:sp>
      <p:pic>
        <p:nvPicPr>
          <p:cNvPr id="177" name="86189851_552760045591264_2919971603955580928_n.png" descr="86189851_552760045591264_2919971603955580928_n.png"/>
          <p:cNvPicPr>
            <a:picLocks noChangeAspect="1"/>
          </p:cNvPicPr>
          <p:nvPr/>
        </p:nvPicPr>
        <p:blipFill>
          <a:blip r:embed="rId2">
            <a:extLst/>
          </a:blip>
          <a:srcRect l="0" t="34059" r="0" b="35622"/>
          <a:stretch>
            <a:fillRect/>
          </a:stretch>
        </p:blipFill>
        <p:spPr>
          <a:xfrm>
            <a:off x="7225919" y="5677750"/>
            <a:ext cx="5743771" cy="3097450"/>
          </a:xfrm>
          <a:prstGeom prst="rect">
            <a:avLst/>
          </a:prstGeom>
          <a:ln w="12700">
            <a:miter lim="400000"/>
          </a:ln>
        </p:spPr>
      </p:pic>
      <p:sp>
        <p:nvSpPr>
          <p:cNvPr id="178" name="“America is once again at a moment of reckoning. Powerful forces are threatening to pull us apart. Bonds of trust and respect are fraying. And just as with our founders, there are no guarantees. It truly is up to us.”"/>
          <p:cNvSpPr txBox="1"/>
          <p:nvPr/>
        </p:nvSpPr>
        <p:spPr>
          <a:xfrm>
            <a:off x="1270000" y="1285007"/>
            <a:ext cx="10464800" cy="69041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b="1" sz="4700">
                <a:latin typeface="Helvetica Neue"/>
                <a:ea typeface="Helvetica Neue"/>
                <a:cs typeface="Helvetica Neue"/>
                <a:sym typeface="Helvetica Neue"/>
              </a:defRPr>
            </a:pPr>
            <a:r>
              <a:t>“America is once again at a moment of reckoning. Powerful forces are threatening to pull us apart. Bonds of trust and respect are fraying. And just as with our founders, there are no guarantees. It truly is up to us.”</a:t>
            </a:r>
          </a:p>
          <a:p>
            <a:pPr algn="l" defTabSz="355600">
              <a:defRPr b="1" sz="4700">
                <a:latin typeface="Helvetica Neue"/>
                <a:ea typeface="Helvetica Neue"/>
                <a:cs typeface="Helvetica Neue"/>
                <a:sym typeface="Helvetica Neue"/>
              </a:defRPr>
            </a:pPr>
          </a:p>
          <a:p>
            <a:pPr algn="l" defTabSz="355600">
              <a:defRPr b="1" sz="4700">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up2us logo no white.jpg" descr="up2us logo no white.jpg"/>
          <p:cNvPicPr>
            <a:picLocks noChangeAspect="1"/>
          </p:cNvPicPr>
          <p:nvPr/>
        </p:nvPicPr>
        <p:blipFill>
          <a:blip r:embed="rId3">
            <a:extLst/>
          </a:blip>
          <a:srcRect l="0" t="0" r="0" b="0"/>
          <a:stretch>
            <a:fillRect/>
          </a:stretch>
        </p:blipFill>
        <p:spPr>
          <a:xfrm>
            <a:off x="1107577" y="4170520"/>
            <a:ext cx="2653638" cy="2784067"/>
          </a:xfrm>
          <a:prstGeom prst="rect">
            <a:avLst/>
          </a:prstGeom>
          <a:ln w="12700">
            <a:miter lim="400000"/>
          </a:ln>
        </p:spPr>
      </p:pic>
      <p:grpSp>
        <p:nvGrpSpPr>
          <p:cNvPr id="185" name="Group"/>
          <p:cNvGrpSpPr/>
          <p:nvPr/>
        </p:nvGrpSpPr>
        <p:grpSpPr>
          <a:xfrm>
            <a:off x="4470949" y="2550980"/>
            <a:ext cx="2535688" cy="2784079"/>
            <a:chOff x="0" y="0"/>
            <a:chExt cx="2535686" cy="2784078"/>
          </a:xfrm>
        </p:grpSpPr>
        <p:pic>
          <p:nvPicPr>
            <p:cNvPr id="181" name="qrcode.png" descr="qrcode.png"/>
            <p:cNvPicPr>
              <a:picLocks noChangeAspect="1"/>
            </p:cNvPicPr>
            <p:nvPr/>
          </p:nvPicPr>
          <p:blipFill>
            <a:blip r:embed="rId4">
              <a:extLst/>
            </a:blip>
            <a:stretch>
              <a:fillRect/>
            </a:stretch>
          </p:blipFill>
          <p:spPr>
            <a:xfrm>
              <a:off x="474558" y="598754"/>
              <a:ext cx="1586571" cy="1586570"/>
            </a:xfrm>
            <a:prstGeom prst="rect">
              <a:avLst/>
            </a:prstGeom>
            <a:ln w="12700" cap="flat">
              <a:noFill/>
              <a:miter lim="400000"/>
            </a:ln>
            <a:effectLst/>
          </p:spPr>
        </p:pic>
        <p:sp>
          <p:nvSpPr>
            <p:cNvPr id="182" name="http://bit.ly/37Uc5hf"/>
            <p:cNvSpPr txBox="1"/>
            <p:nvPr/>
          </p:nvSpPr>
          <p:spPr>
            <a:xfrm>
              <a:off x="0" y="2379853"/>
              <a:ext cx="2535687" cy="4042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700"/>
              </a:lvl1pPr>
            </a:lstStyle>
            <a:p>
              <a:pPr/>
              <a:r>
                <a:t>http://bit.ly/37Uc5hf</a:t>
              </a:r>
            </a:p>
          </p:txBody>
        </p:sp>
        <p:sp>
          <p:nvSpPr>
            <p:cNvPr id="183" name="Join our Mailing List"/>
            <p:cNvSpPr txBox="1"/>
            <p:nvPr/>
          </p:nvSpPr>
          <p:spPr>
            <a:xfrm>
              <a:off x="17420" y="0"/>
              <a:ext cx="2500847" cy="4042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700"/>
              </a:lvl1pPr>
            </a:lstStyle>
            <a:p>
              <a:pPr/>
              <a:r>
                <a:t>Join our Mailing List</a:t>
              </a:r>
            </a:p>
          </p:txBody>
        </p:sp>
        <p:sp>
          <p:nvSpPr>
            <p:cNvPr id="184" name="Join our Mailing List"/>
            <p:cNvSpPr txBox="1"/>
            <p:nvPr/>
          </p:nvSpPr>
          <p:spPr>
            <a:xfrm>
              <a:off x="17420" y="0"/>
              <a:ext cx="2500847" cy="4042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700"/>
              </a:lvl1pPr>
            </a:lstStyle>
            <a:p>
              <a:pPr/>
              <a:r>
                <a:t>Join our Mailing List</a:t>
              </a:r>
            </a:p>
          </p:txBody>
        </p:sp>
      </p:grpSp>
      <p:grpSp>
        <p:nvGrpSpPr>
          <p:cNvPr id="189" name="Group"/>
          <p:cNvGrpSpPr/>
          <p:nvPr/>
        </p:nvGrpSpPr>
        <p:grpSpPr>
          <a:xfrm>
            <a:off x="4412039" y="6066824"/>
            <a:ext cx="2653507" cy="2785409"/>
            <a:chOff x="0" y="0"/>
            <a:chExt cx="2653506" cy="2785408"/>
          </a:xfrm>
        </p:grpSpPr>
        <p:sp>
          <p:nvSpPr>
            <p:cNvPr id="186" name="http://bit.ly/39VatFg"/>
            <p:cNvSpPr txBox="1"/>
            <p:nvPr/>
          </p:nvSpPr>
          <p:spPr>
            <a:xfrm>
              <a:off x="0" y="2357095"/>
              <a:ext cx="2653507" cy="428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700"/>
              </a:lvl1pPr>
            </a:lstStyle>
            <a:p>
              <a:pPr/>
              <a:r>
                <a:t>http://bit.ly/39VatFg</a:t>
              </a:r>
            </a:p>
          </p:txBody>
        </p:sp>
        <p:pic>
          <p:nvPicPr>
            <p:cNvPr id="187" name="Demcast.png" descr="Demcast.png"/>
            <p:cNvPicPr>
              <a:picLocks noChangeAspect="1"/>
            </p:cNvPicPr>
            <p:nvPr/>
          </p:nvPicPr>
          <p:blipFill>
            <a:blip r:embed="rId5">
              <a:extLst/>
            </a:blip>
            <a:stretch>
              <a:fillRect/>
            </a:stretch>
          </p:blipFill>
          <p:spPr>
            <a:xfrm>
              <a:off x="486195" y="558116"/>
              <a:ext cx="1681116" cy="1681116"/>
            </a:xfrm>
            <a:prstGeom prst="rect">
              <a:avLst/>
            </a:prstGeom>
            <a:ln w="12700" cap="flat">
              <a:noFill/>
              <a:miter lim="400000"/>
            </a:ln>
            <a:effectLst/>
          </p:spPr>
        </p:pic>
        <p:sp>
          <p:nvSpPr>
            <p:cNvPr id="188" name="FLIP the Senate"/>
            <p:cNvSpPr txBox="1"/>
            <p:nvPr/>
          </p:nvSpPr>
          <p:spPr>
            <a:xfrm>
              <a:off x="0" y="0"/>
              <a:ext cx="2653507" cy="5166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700"/>
              </a:lvl1pPr>
            </a:lstStyle>
            <a:p>
              <a:pPr/>
              <a:r>
                <a:t>FLIP the Senate</a:t>
              </a:r>
            </a:p>
          </p:txBody>
        </p:sp>
      </p:grpSp>
      <p:sp>
        <p:nvSpPr>
          <p:cNvPr id="190" name="What to do next…"/>
          <p:cNvSpPr txBox="1"/>
          <p:nvPr/>
        </p:nvSpPr>
        <p:spPr>
          <a:xfrm>
            <a:off x="7281509" y="3849413"/>
            <a:ext cx="5527078" cy="52369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1" sz="2200" u="sng">
                <a:latin typeface="Helvetica Neue"/>
                <a:ea typeface="Helvetica Neue"/>
                <a:cs typeface="Helvetica Neue"/>
                <a:sym typeface="Helvetica Neue"/>
              </a:defRPr>
            </a:pPr>
            <a:r>
              <a:t>What to do next</a:t>
            </a:r>
          </a:p>
          <a:p>
            <a:pPr algn="l">
              <a:defRPr b="1" sz="2200">
                <a:latin typeface="Helvetica Neue"/>
                <a:ea typeface="Helvetica Neue"/>
                <a:cs typeface="Helvetica Neue"/>
                <a:sym typeface="Helvetica Neue"/>
              </a:defRPr>
            </a:pPr>
          </a:p>
          <a:p>
            <a:pPr marL="279400" indent="-279400" algn="l">
              <a:buSzPct val="75000"/>
              <a:buFont typeface="Helvetica Neue"/>
              <a:buChar char="•"/>
              <a:defRPr b="1" sz="2200">
                <a:latin typeface="Helvetica Neue"/>
                <a:ea typeface="Helvetica Neue"/>
                <a:cs typeface="Helvetica Neue"/>
                <a:sym typeface="Helvetica Neue"/>
              </a:defRPr>
            </a:pPr>
            <a:r>
              <a:t>Sign a petition</a:t>
            </a:r>
          </a:p>
          <a:p>
            <a:pPr marL="279400" indent="-279400" algn="l">
              <a:buSzPct val="75000"/>
              <a:buFont typeface="Helvetica Neue"/>
              <a:buChar char="•"/>
              <a:defRPr b="1" sz="2200">
                <a:latin typeface="Helvetica Neue"/>
                <a:ea typeface="Helvetica Neue"/>
                <a:cs typeface="Helvetica Neue"/>
                <a:sym typeface="Helvetica Neue"/>
              </a:defRPr>
            </a:pPr>
            <a:r>
              <a:t>Attend or host a phone-banking event</a:t>
            </a:r>
          </a:p>
          <a:p>
            <a:pPr marL="279400" indent="-279400" algn="l">
              <a:buSzPct val="75000"/>
              <a:buFont typeface="Helvetica Neue"/>
              <a:buChar char="•"/>
              <a:defRPr b="1" sz="2200">
                <a:latin typeface="Helvetica Neue"/>
                <a:ea typeface="Helvetica Neue"/>
                <a:cs typeface="Helvetica Neue"/>
                <a:sym typeface="Helvetica Neue"/>
              </a:defRPr>
            </a:pPr>
            <a:r>
              <a:t>Participate in a canvas or day of action</a:t>
            </a:r>
          </a:p>
          <a:p>
            <a:pPr marL="279400" indent="-279400" algn="l">
              <a:buSzPct val="75000"/>
              <a:buFont typeface="Helvetica Neue"/>
              <a:buChar char="•"/>
              <a:defRPr b="1" sz="2200">
                <a:latin typeface="Helvetica Neue"/>
                <a:ea typeface="Helvetica Neue"/>
                <a:cs typeface="Helvetica Neue"/>
                <a:sym typeface="Helvetica Neue"/>
              </a:defRPr>
            </a:pPr>
            <a:r>
              <a:t>Make sure your friends and neighbors have a plan to vote</a:t>
            </a:r>
          </a:p>
          <a:p>
            <a:pPr marL="279400" indent="-279400" algn="l">
              <a:buSzPct val="75000"/>
              <a:buFont typeface="Helvetica Neue"/>
              <a:buChar char="•"/>
              <a:defRPr b="1" sz="2200">
                <a:latin typeface="Helvetica Neue"/>
                <a:ea typeface="Helvetica Neue"/>
                <a:cs typeface="Helvetica Neue"/>
                <a:sym typeface="Helvetica Neue"/>
              </a:defRPr>
            </a:pPr>
            <a:r>
              <a:t>Support your favorite Presidential candidate in the primary and prepare to work together in support of the eventual nominee</a:t>
            </a:r>
          </a:p>
          <a:p>
            <a:pPr marL="279400" indent="-279400" algn="l">
              <a:buSzPct val="75000"/>
              <a:buFont typeface="Helvetica Neue"/>
              <a:buChar char="•"/>
              <a:defRPr b="1" sz="2200">
                <a:latin typeface="Helvetica Neue"/>
                <a:ea typeface="Helvetica Neue"/>
                <a:cs typeface="Helvetica Neue"/>
                <a:sym typeface="Helvetica Neue"/>
              </a:defRPr>
            </a:pPr>
            <a:r>
              <a:t>Support out of state Senate candidates to FLIP the Senate in 2020</a:t>
            </a:r>
          </a:p>
          <a:p>
            <a:pPr marL="279400" indent="-279400" algn="l">
              <a:buSzPct val="75000"/>
              <a:buFont typeface="Helvetica Neue"/>
              <a:buChar char="•"/>
              <a:defRPr b="1" sz="2200">
                <a:latin typeface="Helvetica Neue"/>
                <a:ea typeface="Helvetica Neue"/>
                <a:cs typeface="Helvetica Neue"/>
                <a:sym typeface="Helvetica Neue"/>
              </a:defRPr>
            </a:pPr>
            <a:r>
              <a:t>Get involved in local campaigns</a:t>
            </a:r>
          </a:p>
        </p:txBody>
      </p:sp>
      <p:pic>
        <p:nvPicPr>
          <p:cNvPr id="191" name="2020+Municipal+Officer+Election+2.jpg" descr="2020+Municipal+Officer+Election+2.jpg"/>
          <p:cNvPicPr>
            <a:picLocks noChangeAspect="1"/>
          </p:cNvPicPr>
          <p:nvPr/>
        </p:nvPicPr>
        <p:blipFill>
          <a:blip r:embed="rId6">
            <a:extLst/>
          </a:blip>
          <a:stretch>
            <a:fillRect/>
          </a:stretch>
        </p:blipFill>
        <p:spPr>
          <a:xfrm>
            <a:off x="8710559" y="2136051"/>
            <a:ext cx="2765187" cy="1843458"/>
          </a:xfrm>
          <a:prstGeom prst="rect">
            <a:avLst/>
          </a:prstGeom>
          <a:ln w="12700">
            <a:miter lim="400000"/>
          </a:ln>
        </p:spPr>
      </p:pic>
      <p:sp>
        <p:nvSpPr>
          <p:cNvPr id="192" name="Thank you for Coming!"/>
          <p:cNvSpPr txBox="1"/>
          <p:nvPr>
            <p:ph type="title"/>
          </p:nvPr>
        </p:nvSpPr>
        <p:spPr>
          <a:prstGeom prst="rect">
            <a:avLst/>
          </a:prstGeom>
        </p:spPr>
        <p:txBody>
          <a:bodyPr/>
          <a:lstStyle>
            <a:lvl1pPr>
              <a:defRPr sz="3900"/>
            </a:lvl1pPr>
          </a:lstStyle>
          <a:p>
            <a:pPr/>
            <a:r>
              <a:t>Thank you for Coming!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But it’s up to us, and we can’t look backward. I really am convinced this will be one of those epochal moments where one chapter in American history ends and another one begins. And we don’t know—as a matter of fact, it’s up to us to decide—whether it will be the dawn of an enlightened era, where we tackle things that have just been talked about for decades, or whether it’s an era that matches or even exceeds the ugliness of the moment we’re living in right now.”"/>
          <p:cNvSpPr txBox="1"/>
          <p:nvPr>
            <p:ph type="body" idx="14"/>
          </p:nvPr>
        </p:nvSpPr>
        <p:spPr>
          <a:xfrm>
            <a:off x="1270000" y="2114278"/>
            <a:ext cx="10464800" cy="4661444"/>
          </a:xfrm>
          <a:prstGeom prst="rect">
            <a:avLst/>
          </a:prstGeom>
        </p:spPr>
        <p:txBody>
          <a:bodyPr/>
          <a:lstStyle>
            <a:lvl1pPr>
              <a:defRPr sz="3300"/>
            </a:lvl1pPr>
          </a:lstStyle>
          <a:p>
            <a:pPr/>
            <a:r>
              <a:t>“But it’s up to us, and we can’t look backward. I really am convinced this will be one of those epochal moments where one chapter in American history ends and another one begins. And we don’t know—as a matter of fact, it’s up to us to decide—whether it will be the dawn of an enlightened era, where we tackle things that have just been talked about for decades, or whether it’s an era that matches or even exceeds the ugliness of the moment we’re living in right now.”</a:t>
            </a:r>
          </a:p>
        </p:txBody>
      </p:sp>
      <p:sp>
        <p:nvSpPr>
          <p:cNvPr id="197" name="-President Barack Obama"/>
          <p:cNvSpPr txBox="1"/>
          <p:nvPr>
            <p:ph type="title" idx="4294967295"/>
          </p:nvPr>
        </p:nvSpPr>
        <p:spPr>
          <a:xfrm>
            <a:off x="4978400" y="8447732"/>
            <a:ext cx="7668816" cy="1369368"/>
          </a:xfrm>
          <a:prstGeom prst="rect">
            <a:avLst/>
          </a:prstGeom>
        </p:spPr>
        <p:txBody>
          <a:bodyPr anchor="ctr"/>
          <a:lstStyle>
            <a:lvl1pPr algn="r">
              <a:defRPr sz="3900"/>
            </a:lvl1pPr>
          </a:lstStyle>
          <a:p>
            <a:pPr/>
            <a:r>
              <a:t>-President Barack Obama</a:t>
            </a:r>
          </a:p>
        </p:txBody>
      </p:sp>
      <p:pic>
        <p:nvPicPr>
          <p:cNvPr id="198" name="1280px-President_Barack_Obama.jpg" descr="1280px-President_Barack_Obama.jpg"/>
          <p:cNvPicPr>
            <a:picLocks noChangeAspect="1"/>
          </p:cNvPicPr>
          <p:nvPr/>
        </p:nvPicPr>
        <p:blipFill>
          <a:blip r:embed="rId2">
            <a:extLst/>
          </a:blip>
          <a:stretch>
            <a:fillRect/>
          </a:stretch>
        </p:blipFill>
        <p:spPr>
          <a:xfrm>
            <a:off x="10593616" y="6329040"/>
            <a:ext cx="1999219" cy="249746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Here's the good news: it's up to us. No matter what happens in the Senate, it is up to us in 2020. This is our chance to refuse to be taken in by the helplessness, to refuse and reject the cynicism.”"/>
          <p:cNvSpPr txBox="1"/>
          <p:nvPr>
            <p:ph type="body" idx="14"/>
          </p:nvPr>
        </p:nvSpPr>
        <p:spPr>
          <a:xfrm>
            <a:off x="1270000" y="2216799"/>
            <a:ext cx="10464800" cy="5040602"/>
          </a:xfrm>
          <a:prstGeom prst="rect">
            <a:avLst/>
          </a:prstGeom>
        </p:spPr>
        <p:txBody>
          <a:bodyPr/>
          <a:lstStyle/>
          <a:p>
            <a:pPr>
              <a:defRPr sz="3800"/>
            </a:pPr>
            <a:r>
              <a:t>“Here's the good news: it's up to us. No matter what happens in the Senate, it is up to us in 2020. This is our chance to refuse to be taken in by the helplessness, to refuse and reject the cynicism.”</a:t>
            </a:r>
          </a:p>
          <a:p>
            <a:pPr algn="l" defTabSz="355600">
              <a:spcBef>
                <a:spcPts val="0"/>
              </a:spcBef>
              <a:defRPr sz="3800">
                <a:solidFill>
                  <a:srgbClr val="000000"/>
                </a:solidFill>
                <a:latin typeface="Helvetica Neue"/>
                <a:ea typeface="Helvetica Neue"/>
                <a:cs typeface="Helvetica Neue"/>
                <a:sym typeface="Helvetica Neue"/>
              </a:defRPr>
            </a:pPr>
          </a:p>
          <a:p>
            <a:pPr algn="l" defTabSz="355600">
              <a:spcBef>
                <a:spcPts val="0"/>
              </a:spcBef>
              <a:defRPr sz="3800">
                <a:solidFill>
                  <a:srgbClr val="000000"/>
                </a:solidFill>
                <a:latin typeface="Helvetica Neue"/>
                <a:ea typeface="Helvetica Neue"/>
                <a:cs typeface="Helvetica Neue"/>
                <a:sym typeface="Helvetica Neue"/>
              </a:defRPr>
            </a:pPr>
          </a:p>
        </p:txBody>
      </p:sp>
      <p:sp>
        <p:nvSpPr>
          <p:cNvPr id="201" name="-Mayor Pete Buttigieg"/>
          <p:cNvSpPr txBox="1"/>
          <p:nvPr>
            <p:ph type="title" idx="4294967295"/>
          </p:nvPr>
        </p:nvSpPr>
        <p:spPr>
          <a:xfrm>
            <a:off x="4978400" y="8447732"/>
            <a:ext cx="7668816" cy="1369368"/>
          </a:xfrm>
          <a:prstGeom prst="rect">
            <a:avLst/>
          </a:prstGeom>
        </p:spPr>
        <p:txBody>
          <a:bodyPr anchor="ctr"/>
          <a:lstStyle>
            <a:lvl1pPr algn="r">
              <a:defRPr sz="3900"/>
            </a:lvl1pPr>
          </a:lstStyle>
          <a:p>
            <a:pPr/>
            <a:r>
              <a:t>-Mayor Pete Buttigieg</a:t>
            </a:r>
          </a:p>
        </p:txBody>
      </p:sp>
      <p:pic>
        <p:nvPicPr>
          <p:cNvPr id="202" name="5cf07a3fbb47b.image-2.jpg" descr="5cf07a3fbb47b.image-2.jpg"/>
          <p:cNvPicPr>
            <a:picLocks noChangeAspect="1"/>
          </p:cNvPicPr>
          <p:nvPr/>
        </p:nvPicPr>
        <p:blipFill>
          <a:blip r:embed="rId2">
            <a:extLst/>
          </a:blip>
          <a:srcRect l="30783" t="0" r="10350" b="0"/>
          <a:stretch>
            <a:fillRect/>
          </a:stretch>
        </p:blipFill>
        <p:spPr>
          <a:xfrm>
            <a:off x="9888651" y="5477364"/>
            <a:ext cx="2653638" cy="332373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Progress is not inevitable. It’s up to us to create it.”"/>
          <p:cNvSpPr txBox="1"/>
          <p:nvPr>
            <p:ph type="body" idx="14"/>
          </p:nvPr>
        </p:nvSpPr>
        <p:spPr>
          <a:xfrm>
            <a:off x="1104900" y="3740799"/>
            <a:ext cx="11155809" cy="2703802"/>
          </a:xfrm>
          <a:prstGeom prst="rect">
            <a:avLst/>
          </a:prstGeom>
        </p:spPr>
        <p:txBody>
          <a:bodyPr/>
          <a:lstStyle/>
          <a:p>
            <a:pPr>
              <a:defRPr sz="3800"/>
            </a:pPr>
            <a:r>
              <a:t>“Progress is not inevitable. It’s up to us to create it.”</a:t>
            </a:r>
          </a:p>
          <a:p>
            <a:pPr algn="l" defTabSz="355600">
              <a:spcBef>
                <a:spcPts val="0"/>
              </a:spcBef>
              <a:defRPr sz="3800">
                <a:solidFill>
                  <a:srgbClr val="000000"/>
                </a:solidFill>
                <a:latin typeface="Helvetica Neue"/>
                <a:ea typeface="Helvetica Neue"/>
                <a:cs typeface="Helvetica Neue"/>
                <a:sym typeface="Helvetica Neue"/>
              </a:defRPr>
            </a:pPr>
          </a:p>
          <a:p>
            <a:pPr algn="l" defTabSz="355600">
              <a:spcBef>
                <a:spcPts val="0"/>
              </a:spcBef>
              <a:defRPr sz="3800">
                <a:solidFill>
                  <a:srgbClr val="000000"/>
                </a:solidFill>
                <a:latin typeface="Helvetica Neue"/>
                <a:ea typeface="Helvetica Neue"/>
                <a:cs typeface="Helvetica Neue"/>
                <a:sym typeface="Helvetica Neue"/>
              </a:defRPr>
            </a:pPr>
          </a:p>
        </p:txBody>
      </p:sp>
      <p:sp>
        <p:nvSpPr>
          <p:cNvPr id="205" name="-Mayor Michael Bloomberg"/>
          <p:cNvSpPr txBox="1"/>
          <p:nvPr>
            <p:ph type="title" idx="4294967295"/>
          </p:nvPr>
        </p:nvSpPr>
        <p:spPr>
          <a:xfrm>
            <a:off x="4978400" y="8447732"/>
            <a:ext cx="7668816" cy="1369368"/>
          </a:xfrm>
          <a:prstGeom prst="rect">
            <a:avLst/>
          </a:prstGeom>
        </p:spPr>
        <p:txBody>
          <a:bodyPr anchor="ctr"/>
          <a:lstStyle>
            <a:lvl1pPr algn="r">
              <a:defRPr sz="3900"/>
            </a:lvl1pPr>
          </a:lstStyle>
          <a:p>
            <a:pPr/>
            <a:r>
              <a:t>-Mayor Michael Bloomberg</a:t>
            </a:r>
          </a:p>
        </p:txBody>
      </p:sp>
      <p:pic>
        <p:nvPicPr>
          <p:cNvPr id="206" name="0_MAIN-Michael-Bloomberg-e1574694870563.jpg" descr="0_MAIN-Michael-Bloomberg-e1574694870563.jpg"/>
          <p:cNvPicPr>
            <a:picLocks noChangeAspect="1"/>
          </p:cNvPicPr>
          <p:nvPr/>
        </p:nvPicPr>
        <p:blipFill>
          <a:blip r:embed="rId2">
            <a:extLst/>
          </a:blip>
          <a:stretch>
            <a:fillRect/>
          </a:stretch>
        </p:blipFill>
        <p:spPr>
          <a:xfrm>
            <a:off x="8824515" y="5818666"/>
            <a:ext cx="3634185" cy="272843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It is not enough to restate our claim to the Declaration of Independence. It is not enough to deplore violence in other lands. It is up to us to prove that our way - the way of peaceful change and democratic processes - can fulfill those goals better than any other system under the sun. It is up to us to rebuild our image abroad by rebuilding our image here at home.”"/>
          <p:cNvSpPr txBox="1"/>
          <p:nvPr>
            <p:ph type="body" idx="14"/>
          </p:nvPr>
        </p:nvSpPr>
        <p:spPr>
          <a:xfrm>
            <a:off x="1104900" y="1696099"/>
            <a:ext cx="11155809" cy="6793202"/>
          </a:xfrm>
          <a:prstGeom prst="rect">
            <a:avLst/>
          </a:prstGeom>
        </p:spPr>
        <p:txBody>
          <a:bodyPr/>
          <a:lstStyle/>
          <a:p>
            <a:pPr>
              <a:defRPr sz="3800"/>
            </a:pPr>
            <a:r>
              <a:t>“It is not enough to restate our claim to the Declaration of Independence. It is not enough to deplore violence in other lands. It is up to us to prove that our way - the way of peaceful change and democratic processes - can fulfill those goals better than any other system under the sun. It is up to us to rebuild our image abroad by rebuilding our image here at home.”</a:t>
            </a:r>
          </a:p>
          <a:p>
            <a:pPr algn="l" defTabSz="355600">
              <a:spcBef>
                <a:spcPts val="0"/>
              </a:spcBef>
              <a:defRPr sz="3800">
                <a:solidFill>
                  <a:srgbClr val="000000"/>
                </a:solidFill>
                <a:latin typeface="Helvetica Neue"/>
                <a:ea typeface="Helvetica Neue"/>
                <a:cs typeface="Helvetica Neue"/>
                <a:sym typeface="Helvetica Neue"/>
              </a:defRPr>
            </a:pPr>
          </a:p>
          <a:p>
            <a:pPr algn="l" defTabSz="355600">
              <a:spcBef>
                <a:spcPts val="0"/>
              </a:spcBef>
              <a:defRPr sz="3800">
                <a:solidFill>
                  <a:srgbClr val="000000"/>
                </a:solidFill>
                <a:latin typeface="Helvetica Neue"/>
                <a:ea typeface="Helvetica Neue"/>
                <a:cs typeface="Helvetica Neue"/>
                <a:sym typeface="Helvetica Neue"/>
              </a:defRPr>
            </a:pPr>
          </a:p>
        </p:txBody>
      </p:sp>
      <p:sp>
        <p:nvSpPr>
          <p:cNvPr id="209" name="-REMARKS OF SENATOR JOHN F. KENNEDY AT NAACP RALLY, LOS ANGELES, CALIFORNIA, JULY 10, 1960"/>
          <p:cNvSpPr txBox="1"/>
          <p:nvPr>
            <p:ph type="title" idx="4294967295"/>
          </p:nvPr>
        </p:nvSpPr>
        <p:spPr>
          <a:xfrm>
            <a:off x="4978400" y="8447732"/>
            <a:ext cx="7668816" cy="1369368"/>
          </a:xfrm>
          <a:prstGeom prst="rect">
            <a:avLst/>
          </a:prstGeom>
        </p:spPr>
        <p:txBody>
          <a:bodyPr anchor="ctr"/>
          <a:lstStyle>
            <a:lvl1pPr algn="r" defTabSz="356362">
              <a:defRPr sz="2379"/>
            </a:lvl1pPr>
          </a:lstStyle>
          <a:p>
            <a:pPr/>
            <a:r>
              <a:t>-REMARKS OF SENATOR JOHN F. KENNEDY AT NAACP RALLY, LOS ANGELES, CALIFORNIA, JULY 10, 1960</a:t>
            </a:r>
          </a:p>
        </p:txBody>
      </p:sp>
      <p:pic>
        <p:nvPicPr>
          <p:cNvPr id="210" name="GTY_kennedy_13_kab_150831_7x10_1600.jpg" descr="GTY_kennedy_13_kab_150831_7x10_1600.jpg"/>
          <p:cNvPicPr>
            <a:picLocks noChangeAspect="1"/>
          </p:cNvPicPr>
          <p:nvPr/>
        </p:nvPicPr>
        <p:blipFill>
          <a:blip r:embed="rId2">
            <a:extLst/>
          </a:blip>
          <a:srcRect l="0" t="827" r="0" b="29026"/>
          <a:stretch>
            <a:fillRect/>
          </a:stretch>
        </p:blipFill>
        <p:spPr>
          <a:xfrm>
            <a:off x="10147213" y="6289388"/>
            <a:ext cx="2120987" cy="211596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we cannot let anyone discourage us from casting our ballots.  We cannot let anyone make us feel unwelcome in the voting booth.  It is up to us to make sure that in every election, every voice is heard and every vote is counted.”"/>
          <p:cNvSpPr txBox="1"/>
          <p:nvPr>
            <p:ph type="body" idx="14"/>
          </p:nvPr>
        </p:nvSpPr>
        <p:spPr>
          <a:xfrm>
            <a:off x="1270000" y="1189388"/>
            <a:ext cx="10464800" cy="7374824"/>
          </a:xfrm>
          <a:prstGeom prst="rect">
            <a:avLst/>
          </a:prstGeom>
        </p:spPr>
        <p:txBody>
          <a:bodyPr/>
          <a:lstStyle/>
          <a:p>
            <a:pPr>
              <a:defRPr b="1" sz="4500">
                <a:solidFill>
                  <a:srgbClr val="000000"/>
                </a:solidFill>
                <a:latin typeface="Helvetica Neue"/>
                <a:ea typeface="Helvetica Neue"/>
                <a:cs typeface="Helvetica Neue"/>
                <a:sym typeface="Helvetica Neue"/>
              </a:defRPr>
            </a:pPr>
            <a:r>
              <a:t>“…we cannot let anyone discourage us from casting our ballots.  We cannot let anyone make us feel unwelcome in the voting booth.  It is up to us to make sure that in every election, every voice is heard and every vote is counted.”</a:t>
            </a:r>
          </a:p>
          <a:p>
            <a:pPr algn="l" defTabSz="355600">
              <a:spcBef>
                <a:spcPts val="0"/>
              </a:spcBef>
              <a:defRPr b="1" sz="4500">
                <a:solidFill>
                  <a:srgbClr val="000000"/>
                </a:solidFill>
                <a:latin typeface="Helvetica Neue"/>
                <a:ea typeface="Helvetica Neue"/>
                <a:cs typeface="Helvetica Neue"/>
                <a:sym typeface="Helvetica Neue"/>
              </a:defRPr>
            </a:pPr>
          </a:p>
          <a:p>
            <a:pPr algn="l" defTabSz="355600">
              <a:spcBef>
                <a:spcPts val="0"/>
              </a:spcBef>
              <a:defRPr b="1" sz="4500">
                <a:solidFill>
                  <a:srgbClr val="000000"/>
                </a:solidFill>
                <a:latin typeface="Helvetica Neue"/>
                <a:ea typeface="Helvetica Neue"/>
                <a:cs typeface="Helvetica Neue"/>
                <a:sym typeface="Helvetica Neue"/>
              </a:defRPr>
            </a:pPr>
          </a:p>
        </p:txBody>
      </p:sp>
      <p:sp>
        <p:nvSpPr>
          <p:cNvPr id="133" name="-President Barack Obama"/>
          <p:cNvSpPr txBox="1"/>
          <p:nvPr>
            <p:ph type="title" idx="4294967295"/>
          </p:nvPr>
        </p:nvSpPr>
        <p:spPr>
          <a:xfrm>
            <a:off x="4978400" y="8447732"/>
            <a:ext cx="7668816" cy="1369368"/>
          </a:xfrm>
          <a:prstGeom prst="rect">
            <a:avLst/>
          </a:prstGeom>
        </p:spPr>
        <p:txBody>
          <a:bodyPr anchor="ctr"/>
          <a:lstStyle>
            <a:lvl1pPr algn="r">
              <a:defRPr sz="3900"/>
            </a:lvl1pPr>
          </a:lstStyle>
          <a:p>
            <a:pPr/>
            <a:r>
              <a:t>-President Barack Obama</a:t>
            </a:r>
          </a:p>
        </p:txBody>
      </p:sp>
      <p:pic>
        <p:nvPicPr>
          <p:cNvPr id="134" name="1280px-President_Barack_Obama.jpg" descr="1280px-President_Barack_Obama.jpg"/>
          <p:cNvPicPr>
            <a:picLocks noChangeAspect="1"/>
          </p:cNvPicPr>
          <p:nvPr/>
        </p:nvPicPr>
        <p:blipFill>
          <a:blip r:embed="rId2">
            <a:extLst/>
          </a:blip>
          <a:stretch>
            <a:fillRect/>
          </a:stretch>
        </p:blipFill>
        <p:spPr>
          <a:xfrm>
            <a:off x="10593616" y="6329040"/>
            <a:ext cx="1999219" cy="249746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French Philosopher, Voltaire"/>
          <p:cNvSpPr txBox="1"/>
          <p:nvPr>
            <p:ph type="title" idx="4294967295"/>
          </p:nvPr>
        </p:nvSpPr>
        <p:spPr>
          <a:xfrm>
            <a:off x="4978400" y="8447732"/>
            <a:ext cx="7668816" cy="1369368"/>
          </a:xfrm>
          <a:prstGeom prst="rect">
            <a:avLst/>
          </a:prstGeom>
        </p:spPr>
        <p:txBody>
          <a:bodyPr anchor="ctr"/>
          <a:lstStyle>
            <a:lvl1pPr algn="r">
              <a:defRPr sz="3900"/>
            </a:lvl1pPr>
          </a:lstStyle>
          <a:p>
            <a:pPr/>
            <a:r>
              <a:t>-French Philosopher, Voltaire</a:t>
            </a:r>
          </a:p>
        </p:txBody>
      </p:sp>
      <p:pic>
        <p:nvPicPr>
          <p:cNvPr id="137" name="440px-Nicolas_de_Largillière,_François-Marie_Arouet_dit_Voltaire_adjusted.png" descr="440px-Nicolas_de_Largillière,_François-Marie_Arouet_dit_Voltaire_adjusted.png"/>
          <p:cNvPicPr>
            <a:picLocks noChangeAspect="1"/>
          </p:cNvPicPr>
          <p:nvPr/>
        </p:nvPicPr>
        <p:blipFill>
          <a:blip r:embed="rId2">
            <a:extLst/>
          </a:blip>
          <a:srcRect l="0" t="0" r="0" b="341"/>
          <a:stretch>
            <a:fillRect/>
          </a:stretch>
        </p:blipFill>
        <p:spPr>
          <a:xfrm>
            <a:off x="9888651" y="5477364"/>
            <a:ext cx="2653638" cy="3323736"/>
          </a:xfrm>
          <a:prstGeom prst="rect">
            <a:avLst/>
          </a:prstGeom>
          <a:ln w="12700">
            <a:miter lim="400000"/>
          </a:ln>
        </p:spPr>
      </p:pic>
      <p:sp>
        <p:nvSpPr>
          <p:cNvPr id="138" name="“God gave us the gift of life; it is up to us to give ourselves the gift of living well.”"/>
          <p:cNvSpPr txBox="1"/>
          <p:nvPr/>
        </p:nvSpPr>
        <p:spPr>
          <a:xfrm>
            <a:off x="1270000" y="1344183"/>
            <a:ext cx="10464800" cy="67858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b="1" sz="5800">
                <a:latin typeface="Helvetica Neue"/>
                <a:ea typeface="Helvetica Neue"/>
                <a:cs typeface="Helvetica Neue"/>
                <a:sym typeface="Helvetica Neue"/>
              </a:defRPr>
            </a:pPr>
            <a:r>
              <a:t>“God gave us the gift of life; it is up to us to give ourselves the gift of living well.”</a:t>
            </a:r>
          </a:p>
          <a:p>
            <a:pPr algn="l" defTabSz="355600">
              <a:defRPr b="1" sz="5800">
                <a:latin typeface="Helvetica Neue"/>
                <a:ea typeface="Helvetica Neue"/>
                <a:cs typeface="Helvetica Neue"/>
                <a:sym typeface="Helvetica Neue"/>
              </a:defRPr>
            </a:pPr>
          </a:p>
          <a:p>
            <a:pPr algn="l" defTabSz="355600">
              <a:defRPr b="1" sz="5800">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Vice President Joe Biden"/>
          <p:cNvSpPr txBox="1"/>
          <p:nvPr>
            <p:ph type="title" idx="4294967295"/>
          </p:nvPr>
        </p:nvSpPr>
        <p:spPr>
          <a:xfrm>
            <a:off x="4978400" y="8447732"/>
            <a:ext cx="7668816" cy="1369368"/>
          </a:xfrm>
          <a:prstGeom prst="rect">
            <a:avLst/>
          </a:prstGeom>
        </p:spPr>
        <p:txBody>
          <a:bodyPr anchor="ctr"/>
          <a:lstStyle>
            <a:lvl1pPr algn="r">
              <a:defRPr sz="3900"/>
            </a:lvl1pPr>
          </a:lstStyle>
          <a:p>
            <a:pPr/>
            <a:r>
              <a:t>-Vice President Joe Biden</a:t>
            </a:r>
          </a:p>
        </p:txBody>
      </p:sp>
      <p:pic>
        <p:nvPicPr>
          <p:cNvPr id="141" name="Official_portrait_of_Vice_President_Joe_Biden.jpg" descr="Official_portrait_of_Vice_President_Joe_Biden.jpg"/>
          <p:cNvPicPr>
            <a:picLocks noChangeAspect="1"/>
          </p:cNvPicPr>
          <p:nvPr/>
        </p:nvPicPr>
        <p:blipFill>
          <a:blip r:embed="rId2">
            <a:extLst/>
          </a:blip>
          <a:stretch>
            <a:fillRect/>
          </a:stretch>
        </p:blipFill>
        <p:spPr>
          <a:xfrm>
            <a:off x="9888651" y="5477364"/>
            <a:ext cx="2653638" cy="3323736"/>
          </a:xfrm>
          <a:prstGeom prst="rect">
            <a:avLst/>
          </a:prstGeom>
          <a:ln w="12700">
            <a:miter lim="400000"/>
          </a:ln>
        </p:spPr>
      </p:pic>
      <p:sp>
        <p:nvSpPr>
          <p:cNvPr id="142" name="“So it’s up to us. We’re living through a rare moment in this nation’s history. Where our president isn’t up to the moment. Where our president lacks the moral authority to lead. Where our president has more in common with George Wallace than George Washington.”"/>
          <p:cNvSpPr txBox="1"/>
          <p:nvPr/>
        </p:nvSpPr>
        <p:spPr>
          <a:xfrm>
            <a:off x="1270000" y="630772"/>
            <a:ext cx="8389911" cy="82126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2400"/>
              </a:spcBef>
              <a:defRPr b="1" sz="4600">
                <a:latin typeface="Helvetica Neue"/>
                <a:ea typeface="Helvetica Neue"/>
                <a:cs typeface="Helvetica Neue"/>
                <a:sym typeface="Helvetica Neue"/>
              </a:defRPr>
            </a:lvl1pPr>
          </a:lstStyle>
          <a:p>
            <a:pPr/>
            <a:r>
              <a:t>“So it’s up to us. We’re living through a rare moment in this nation’s history. Where our president isn’t up to the moment. Where our president lacks the moral authority to lead. Where our president has more in common with George Wallace than George Washington.”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enator Elizabeth Warren"/>
          <p:cNvSpPr txBox="1"/>
          <p:nvPr>
            <p:ph type="title" idx="4294967295"/>
          </p:nvPr>
        </p:nvSpPr>
        <p:spPr>
          <a:xfrm>
            <a:off x="4978400" y="8447732"/>
            <a:ext cx="7668816" cy="1369368"/>
          </a:xfrm>
          <a:prstGeom prst="rect">
            <a:avLst/>
          </a:prstGeom>
        </p:spPr>
        <p:txBody>
          <a:bodyPr anchor="ctr"/>
          <a:lstStyle>
            <a:lvl1pPr algn="r">
              <a:defRPr sz="3900"/>
            </a:lvl1pPr>
          </a:lstStyle>
          <a:p>
            <a:pPr/>
            <a:r>
              <a:t>-Senator Elizabeth Warren</a:t>
            </a:r>
          </a:p>
        </p:txBody>
      </p:sp>
      <p:pic>
        <p:nvPicPr>
          <p:cNvPr id="145" name="1024px-Elizabeth_Warren,_official_portrait,_114th_Congress_(cropped)(3).jpg" descr="1024px-Elizabeth_Warren,_official_portrait,_114th_Congress_(cropped)(3).jpg"/>
          <p:cNvPicPr>
            <a:picLocks noChangeAspect="1"/>
          </p:cNvPicPr>
          <p:nvPr/>
        </p:nvPicPr>
        <p:blipFill>
          <a:blip r:embed="rId2">
            <a:extLst/>
          </a:blip>
          <a:srcRect l="0" t="0" r="0" b="11728"/>
          <a:stretch>
            <a:fillRect/>
          </a:stretch>
        </p:blipFill>
        <p:spPr>
          <a:xfrm>
            <a:off x="9888651" y="5477364"/>
            <a:ext cx="2653638" cy="3323736"/>
          </a:xfrm>
          <a:prstGeom prst="rect">
            <a:avLst/>
          </a:prstGeom>
          <a:ln w="12700">
            <a:miter lim="400000"/>
          </a:ln>
        </p:spPr>
      </p:pic>
      <p:sp>
        <p:nvSpPr>
          <p:cNvPr id="146" name="“Our country's future is not determined by some law of physics. It's not determined by some preordained path. It's not even determined by Donald Trump. Our country's future is up to us.”"/>
          <p:cNvSpPr txBox="1"/>
          <p:nvPr/>
        </p:nvSpPr>
        <p:spPr>
          <a:xfrm>
            <a:off x="1270000" y="669609"/>
            <a:ext cx="10464800" cy="81349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400"/>
              </a:spcBef>
              <a:defRPr b="1" sz="5000">
                <a:latin typeface="Helvetica Neue"/>
                <a:ea typeface="Helvetica Neue"/>
                <a:cs typeface="Helvetica Neue"/>
                <a:sym typeface="Helvetica Neue"/>
              </a:defRPr>
            </a:pPr>
            <a:r>
              <a:t>“Our country's future is not determined by some law of physics. It's not determined by some preordained path. It's not even determined by Donald Trump. Our country's future is up to us.”</a:t>
            </a:r>
          </a:p>
          <a:p>
            <a:pPr algn="l" defTabSz="355600">
              <a:defRPr b="1" sz="5000">
                <a:latin typeface="Helvetica Neue"/>
                <a:ea typeface="Helvetica Neue"/>
                <a:cs typeface="Helvetica Neue"/>
                <a:sym typeface="Helvetica Neue"/>
              </a:defRPr>
            </a:pPr>
          </a:p>
          <a:p>
            <a:pPr algn="l" defTabSz="355600">
              <a:defRPr b="1" sz="5000">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GRASSROOTS MEDIA. BY THE PEOPLE. FOR THE PEOPLE."/>
          <p:cNvSpPr txBox="1"/>
          <p:nvPr>
            <p:ph type="title"/>
          </p:nvPr>
        </p:nvSpPr>
        <p:spPr>
          <a:xfrm>
            <a:off x="2012305" y="330200"/>
            <a:ext cx="10420995" cy="1397000"/>
          </a:xfrm>
          <a:prstGeom prst="rect">
            <a:avLst/>
          </a:prstGeom>
        </p:spPr>
        <p:txBody>
          <a:bodyPr/>
          <a:lstStyle/>
          <a:p>
            <a:pPr/>
            <a:r>
              <a:t>GRASSROOTS MEDIA. BY THE PEOPLE. FOR THE PEOPLE.</a:t>
            </a:r>
          </a:p>
        </p:txBody>
      </p:sp>
      <p:pic>
        <p:nvPicPr>
          <p:cNvPr id="149" name="FlipTheSenate-capitolbldg-header.jpg" descr="FlipTheSenate-capitolbldg-header.jpg">
            <a:hlinkClick r:id="rId2" invalidUrl="" action="" tgtFrame="" tooltip="" history="1" highlightClick="0" endSnd="0"/>
          </p:cNvPr>
          <p:cNvPicPr>
            <a:picLocks noChangeAspect="1"/>
          </p:cNvPicPr>
          <p:nvPr/>
        </p:nvPicPr>
        <p:blipFill>
          <a:blip r:embed="rId3">
            <a:extLst/>
          </a:blip>
          <a:stretch>
            <a:fillRect/>
          </a:stretch>
        </p:blipFill>
        <p:spPr>
          <a:xfrm>
            <a:off x="779148" y="2343270"/>
            <a:ext cx="11446504" cy="6438660"/>
          </a:xfrm>
          <a:prstGeom prst="rect">
            <a:avLst/>
          </a:prstGeom>
          <a:ln w="12700">
            <a:miter lim="400000"/>
          </a:ln>
        </p:spPr>
      </p:pic>
      <p:pic>
        <p:nvPicPr>
          <p:cNvPr id="150" name="Image" descr="Image"/>
          <p:cNvPicPr>
            <a:picLocks noChangeAspect="1"/>
          </p:cNvPicPr>
          <p:nvPr/>
        </p:nvPicPr>
        <p:blipFill>
          <a:blip r:embed="rId4">
            <a:extLst/>
          </a:blip>
          <a:stretch>
            <a:fillRect/>
          </a:stretch>
        </p:blipFill>
        <p:spPr>
          <a:xfrm>
            <a:off x="319920" y="196850"/>
            <a:ext cx="1701134" cy="166370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op Seats to HOLD"/>
          <p:cNvSpPr txBox="1"/>
          <p:nvPr>
            <p:ph type="title"/>
          </p:nvPr>
        </p:nvSpPr>
        <p:spPr>
          <a:xfrm>
            <a:off x="2304405" y="330200"/>
            <a:ext cx="10420995" cy="1397000"/>
          </a:xfrm>
          <a:prstGeom prst="rect">
            <a:avLst/>
          </a:prstGeom>
        </p:spPr>
        <p:txBody>
          <a:bodyPr/>
          <a:lstStyle/>
          <a:p>
            <a:pPr/>
            <a:r>
              <a:t>Top Seats to HOLD</a:t>
            </a:r>
          </a:p>
        </p:txBody>
      </p:sp>
      <p:pic>
        <p:nvPicPr>
          <p:cNvPr id="153" name="Image" descr="Image"/>
          <p:cNvPicPr>
            <a:picLocks noChangeAspect="1"/>
          </p:cNvPicPr>
          <p:nvPr/>
        </p:nvPicPr>
        <p:blipFill>
          <a:blip r:embed="rId2">
            <a:extLst/>
          </a:blip>
          <a:stretch>
            <a:fillRect/>
          </a:stretch>
        </p:blipFill>
        <p:spPr>
          <a:xfrm>
            <a:off x="319920" y="196850"/>
            <a:ext cx="1701134" cy="1663708"/>
          </a:xfrm>
          <a:prstGeom prst="rect">
            <a:avLst/>
          </a:prstGeom>
          <a:ln w="12700">
            <a:miter lim="400000"/>
          </a:ln>
        </p:spPr>
      </p:pic>
      <p:pic>
        <p:nvPicPr>
          <p:cNvPr id="154" name="Screen Shot 2020-02-24 at 3.41.36 PM.png" descr="Screen Shot 2020-02-24 at 3.41.36 PM.png"/>
          <p:cNvPicPr>
            <a:picLocks noChangeAspect="1"/>
          </p:cNvPicPr>
          <p:nvPr/>
        </p:nvPicPr>
        <p:blipFill>
          <a:blip r:embed="rId3">
            <a:extLst/>
          </a:blip>
          <a:srcRect l="23072" t="14805" r="27311" b="0"/>
          <a:stretch>
            <a:fillRect/>
          </a:stretch>
        </p:blipFill>
        <p:spPr>
          <a:xfrm>
            <a:off x="2252046" y="2209928"/>
            <a:ext cx="3351932" cy="3401837"/>
          </a:xfrm>
          <a:prstGeom prst="rect">
            <a:avLst/>
          </a:prstGeom>
          <a:ln w="12700">
            <a:miter lim="400000"/>
          </a:ln>
        </p:spPr>
      </p:pic>
      <p:pic>
        <p:nvPicPr>
          <p:cNvPr id="155" name="Screen Shot 2020-02-24 at 3.41.50 PM.png" descr="Screen Shot 2020-02-24 at 3.41.50 PM.png"/>
          <p:cNvPicPr>
            <a:picLocks noChangeAspect="1"/>
          </p:cNvPicPr>
          <p:nvPr/>
        </p:nvPicPr>
        <p:blipFill>
          <a:blip r:embed="rId4">
            <a:extLst/>
          </a:blip>
          <a:srcRect l="24442" t="12129" r="24442" b="0"/>
          <a:stretch>
            <a:fillRect/>
          </a:stretch>
        </p:blipFill>
        <p:spPr>
          <a:xfrm>
            <a:off x="2394284" y="6000652"/>
            <a:ext cx="3292265" cy="3345219"/>
          </a:xfrm>
          <a:prstGeom prst="rect">
            <a:avLst/>
          </a:prstGeom>
          <a:ln w="12700">
            <a:miter lim="400000"/>
          </a:ln>
        </p:spPr>
      </p:pic>
      <p:pic>
        <p:nvPicPr>
          <p:cNvPr id="156" name="Screen Shot 2020-02-24 at 3.42.08 PM.png" descr="Screen Shot 2020-02-24 at 3.42.08 PM.png"/>
          <p:cNvPicPr>
            <a:picLocks noChangeAspect="1"/>
          </p:cNvPicPr>
          <p:nvPr/>
        </p:nvPicPr>
        <p:blipFill>
          <a:blip r:embed="rId5">
            <a:extLst/>
          </a:blip>
          <a:srcRect l="25916" t="19339" r="25916" b="0"/>
          <a:stretch>
            <a:fillRect/>
          </a:stretch>
        </p:blipFill>
        <p:spPr>
          <a:xfrm>
            <a:off x="7474566" y="2303648"/>
            <a:ext cx="3278223" cy="3244758"/>
          </a:xfrm>
          <a:prstGeom prst="rect">
            <a:avLst/>
          </a:prstGeom>
          <a:ln w="12700">
            <a:miter lim="400000"/>
          </a:ln>
        </p:spPr>
      </p:pic>
      <p:pic>
        <p:nvPicPr>
          <p:cNvPr id="157" name="Screen Shot 2020-02-24 at 3.42.29 PM.png" descr="Screen Shot 2020-02-24 at 3.42.29 PM.png"/>
          <p:cNvPicPr>
            <a:picLocks noChangeAspect="1"/>
          </p:cNvPicPr>
          <p:nvPr/>
        </p:nvPicPr>
        <p:blipFill>
          <a:blip r:embed="rId6">
            <a:extLst/>
          </a:blip>
          <a:srcRect l="20580" t="7979" r="20580" b="0"/>
          <a:stretch>
            <a:fillRect/>
          </a:stretch>
        </p:blipFill>
        <p:spPr>
          <a:xfrm>
            <a:off x="7474566" y="5568269"/>
            <a:ext cx="3278034" cy="397806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op Seats to FLIP"/>
          <p:cNvSpPr txBox="1"/>
          <p:nvPr>
            <p:ph type="title"/>
          </p:nvPr>
        </p:nvSpPr>
        <p:spPr>
          <a:xfrm>
            <a:off x="2279005" y="330200"/>
            <a:ext cx="10420995" cy="1397000"/>
          </a:xfrm>
          <a:prstGeom prst="rect">
            <a:avLst/>
          </a:prstGeom>
        </p:spPr>
        <p:txBody>
          <a:bodyPr/>
          <a:lstStyle/>
          <a:p>
            <a:pPr/>
            <a:r>
              <a:t>Top Seats to FLIP</a:t>
            </a:r>
          </a:p>
        </p:txBody>
      </p:sp>
      <p:pic>
        <p:nvPicPr>
          <p:cNvPr id="160" name="Image" descr="Image"/>
          <p:cNvPicPr>
            <a:picLocks noChangeAspect="1"/>
          </p:cNvPicPr>
          <p:nvPr/>
        </p:nvPicPr>
        <p:blipFill>
          <a:blip r:embed="rId2">
            <a:extLst/>
          </a:blip>
          <a:stretch>
            <a:fillRect/>
          </a:stretch>
        </p:blipFill>
        <p:spPr>
          <a:xfrm>
            <a:off x="319920" y="196850"/>
            <a:ext cx="1701134" cy="1663708"/>
          </a:xfrm>
          <a:prstGeom prst="rect">
            <a:avLst/>
          </a:prstGeom>
          <a:ln w="12700">
            <a:miter lim="400000"/>
          </a:ln>
        </p:spPr>
      </p:pic>
      <p:pic>
        <p:nvPicPr>
          <p:cNvPr id="161" name="Screen Shot 2020-02-24 at 3.48.17 PM.png" descr="Screen Shot 2020-02-24 at 3.48.17 PM.png"/>
          <p:cNvPicPr>
            <a:picLocks noChangeAspect="1"/>
          </p:cNvPicPr>
          <p:nvPr/>
        </p:nvPicPr>
        <p:blipFill>
          <a:blip r:embed="rId3">
            <a:extLst/>
          </a:blip>
          <a:srcRect l="7446" t="0" r="7446" b="0"/>
          <a:stretch>
            <a:fillRect/>
          </a:stretch>
        </p:blipFill>
        <p:spPr>
          <a:xfrm>
            <a:off x="1324946" y="2225067"/>
            <a:ext cx="3351932" cy="3401837"/>
          </a:xfrm>
          <a:prstGeom prst="rect">
            <a:avLst/>
          </a:prstGeom>
          <a:ln w="12700">
            <a:miter lim="400000"/>
          </a:ln>
        </p:spPr>
      </p:pic>
      <p:pic>
        <p:nvPicPr>
          <p:cNvPr id="162" name="Screen Shot 2020-02-24 at 3.48.31 PM.png" descr="Screen Shot 2020-02-24 at 3.48.31 PM.png"/>
          <p:cNvPicPr>
            <a:picLocks noChangeAspect="1"/>
          </p:cNvPicPr>
          <p:nvPr/>
        </p:nvPicPr>
        <p:blipFill>
          <a:blip r:embed="rId4">
            <a:extLst/>
          </a:blip>
          <a:srcRect l="0" t="1204" r="0" b="11512"/>
          <a:stretch>
            <a:fillRect/>
          </a:stretch>
        </p:blipFill>
        <p:spPr>
          <a:xfrm>
            <a:off x="4489638" y="3391028"/>
            <a:ext cx="3866212" cy="3977976"/>
          </a:xfrm>
          <a:prstGeom prst="rect">
            <a:avLst/>
          </a:prstGeom>
          <a:ln w="12700">
            <a:miter lim="400000"/>
          </a:ln>
        </p:spPr>
      </p:pic>
      <p:pic>
        <p:nvPicPr>
          <p:cNvPr id="163" name="Screen Shot 2020-02-24 at 3.48.39 PM.png" descr="Screen Shot 2020-02-24 at 3.48.39 PM.png"/>
          <p:cNvPicPr>
            <a:picLocks noChangeAspect="1"/>
          </p:cNvPicPr>
          <p:nvPr/>
        </p:nvPicPr>
        <p:blipFill>
          <a:blip r:embed="rId5">
            <a:extLst/>
          </a:blip>
          <a:srcRect l="0" t="957" r="8869" b="957"/>
          <a:stretch>
            <a:fillRect/>
          </a:stretch>
        </p:blipFill>
        <p:spPr>
          <a:xfrm>
            <a:off x="1162822" y="5877168"/>
            <a:ext cx="3302300" cy="3883857"/>
          </a:xfrm>
          <a:prstGeom prst="rect">
            <a:avLst/>
          </a:prstGeom>
          <a:ln w="12700">
            <a:miter lim="400000"/>
          </a:ln>
        </p:spPr>
      </p:pic>
      <p:pic>
        <p:nvPicPr>
          <p:cNvPr id="164" name="Screen Shot 2020-02-24 at 3.48.50 PM.png" descr="Screen Shot 2020-02-24 at 3.48.50 PM.png"/>
          <p:cNvPicPr>
            <a:picLocks noChangeAspect="1"/>
          </p:cNvPicPr>
          <p:nvPr/>
        </p:nvPicPr>
        <p:blipFill>
          <a:blip r:embed="rId6">
            <a:extLst/>
          </a:blip>
          <a:srcRect l="9449" t="5256" r="9449" b="0"/>
          <a:stretch>
            <a:fillRect/>
          </a:stretch>
        </p:blipFill>
        <p:spPr>
          <a:xfrm>
            <a:off x="8280201" y="2209928"/>
            <a:ext cx="3278034" cy="3768965"/>
          </a:xfrm>
          <a:prstGeom prst="rect">
            <a:avLst/>
          </a:prstGeom>
          <a:ln w="12700">
            <a:miter lim="400000"/>
          </a:ln>
        </p:spPr>
      </p:pic>
      <p:pic>
        <p:nvPicPr>
          <p:cNvPr id="165" name="Screen Shot 2020-02-24 at 3.49.04 PM.png" descr="Screen Shot 2020-02-24 at 3.49.04 PM.png"/>
          <p:cNvPicPr>
            <a:picLocks noChangeAspect="1"/>
          </p:cNvPicPr>
          <p:nvPr/>
        </p:nvPicPr>
        <p:blipFill>
          <a:blip r:embed="rId7">
            <a:extLst/>
          </a:blip>
          <a:srcRect l="7961" t="3693" r="15809" b="0"/>
          <a:stretch>
            <a:fillRect/>
          </a:stretch>
        </p:blipFill>
        <p:spPr>
          <a:xfrm>
            <a:off x="8272065" y="5960000"/>
            <a:ext cx="2972044" cy="383112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Up2Us Priority Senate Races"/>
          <p:cNvSpPr txBox="1"/>
          <p:nvPr>
            <p:ph type="title"/>
          </p:nvPr>
        </p:nvSpPr>
        <p:spPr>
          <a:prstGeom prst="rect">
            <a:avLst/>
          </a:prstGeom>
        </p:spPr>
        <p:txBody>
          <a:bodyPr/>
          <a:lstStyle/>
          <a:p>
            <a:pPr/>
            <a:r>
              <a:t>Up2Us Priority Senate Races</a:t>
            </a:r>
          </a:p>
        </p:txBody>
      </p:sp>
      <p:sp>
        <p:nvSpPr>
          <p:cNvPr id="168" name="Alabama - HOLD…"/>
          <p:cNvSpPr txBox="1"/>
          <p:nvPr>
            <p:ph type="body" sz="half" idx="1"/>
          </p:nvPr>
        </p:nvSpPr>
        <p:spPr>
          <a:xfrm>
            <a:off x="416034" y="2711456"/>
            <a:ext cx="9118191" cy="5457743"/>
          </a:xfrm>
          <a:prstGeom prst="rect">
            <a:avLst/>
          </a:prstGeom>
        </p:spPr>
        <p:txBody>
          <a:bodyPr numCol="2" spcCol="455909"/>
          <a:lstStyle/>
          <a:p>
            <a:pPr marL="379475" indent="-379475" defTabSz="484886">
              <a:spcBef>
                <a:spcPts val="3400"/>
              </a:spcBef>
              <a:defRPr b="1" sz="2988">
                <a:solidFill>
                  <a:srgbClr val="000000"/>
                </a:solidFill>
                <a:latin typeface="Helvetica Neue"/>
                <a:ea typeface="Helvetica Neue"/>
                <a:cs typeface="Helvetica Neue"/>
                <a:sym typeface="Helvetica Neue"/>
              </a:defRPr>
            </a:pPr>
            <a:r>
              <a:t>Alabama - HOLD</a:t>
            </a:r>
          </a:p>
          <a:p>
            <a:pPr marL="379475" indent="-379475" defTabSz="484886">
              <a:spcBef>
                <a:spcPts val="3400"/>
              </a:spcBef>
              <a:defRPr b="1" sz="2988">
                <a:solidFill>
                  <a:srgbClr val="000000"/>
                </a:solidFill>
                <a:latin typeface="Helvetica Neue"/>
                <a:ea typeface="Helvetica Neue"/>
                <a:cs typeface="Helvetica Neue"/>
                <a:sym typeface="Helvetica Neue"/>
              </a:defRPr>
            </a:pPr>
            <a:r>
              <a:t>Arizona - FLIP </a:t>
            </a:r>
          </a:p>
          <a:p>
            <a:pPr marL="379475" indent="-379475" defTabSz="484886">
              <a:spcBef>
                <a:spcPts val="3400"/>
              </a:spcBef>
              <a:defRPr b="1" sz="2988">
                <a:solidFill>
                  <a:srgbClr val="000000"/>
                </a:solidFill>
                <a:latin typeface="Helvetica Neue"/>
                <a:ea typeface="Helvetica Neue"/>
                <a:cs typeface="Helvetica Neue"/>
                <a:sym typeface="Helvetica Neue"/>
              </a:defRPr>
            </a:pPr>
            <a:r>
              <a:t>Colorado - FLIP</a:t>
            </a:r>
          </a:p>
          <a:p>
            <a:pPr marL="379475" indent="-379475" defTabSz="484886">
              <a:spcBef>
                <a:spcPts val="3400"/>
              </a:spcBef>
              <a:defRPr b="1" sz="2988">
                <a:solidFill>
                  <a:srgbClr val="000000"/>
                </a:solidFill>
                <a:latin typeface="Helvetica Neue"/>
                <a:ea typeface="Helvetica Neue"/>
                <a:cs typeface="Helvetica Neue"/>
                <a:sym typeface="Helvetica Neue"/>
              </a:defRPr>
            </a:pPr>
            <a:r>
              <a:t>Iowa - FLIP</a:t>
            </a:r>
          </a:p>
          <a:p>
            <a:pPr marL="379475" indent="-379475" defTabSz="484886">
              <a:spcBef>
                <a:spcPts val="3400"/>
              </a:spcBef>
              <a:defRPr b="1" sz="2988">
                <a:solidFill>
                  <a:srgbClr val="000000"/>
                </a:solidFill>
                <a:latin typeface="Helvetica Neue"/>
                <a:ea typeface="Helvetica Neue"/>
                <a:cs typeface="Helvetica Neue"/>
                <a:sym typeface="Helvetica Neue"/>
              </a:defRPr>
            </a:pPr>
            <a:r>
              <a:t>Kansas - FLIP</a:t>
            </a:r>
          </a:p>
          <a:p>
            <a:pPr marL="379475" indent="-379475" defTabSz="484886">
              <a:spcBef>
                <a:spcPts val="3400"/>
              </a:spcBef>
              <a:defRPr b="1" sz="2988">
                <a:solidFill>
                  <a:srgbClr val="000000"/>
                </a:solidFill>
                <a:latin typeface="Helvetica Neue"/>
                <a:ea typeface="Helvetica Neue"/>
                <a:cs typeface="Helvetica Neue"/>
                <a:sym typeface="Helvetica Neue"/>
              </a:defRPr>
            </a:pPr>
            <a:r>
              <a:t>Kentucky - FLIP</a:t>
            </a:r>
          </a:p>
          <a:p>
            <a:pPr marL="379475" indent="-379475" defTabSz="484886">
              <a:spcBef>
                <a:spcPts val="3400"/>
              </a:spcBef>
              <a:defRPr b="1" sz="2988">
                <a:solidFill>
                  <a:srgbClr val="000000"/>
                </a:solidFill>
                <a:latin typeface="Helvetica Neue"/>
                <a:ea typeface="Helvetica Neue"/>
                <a:cs typeface="Helvetica Neue"/>
                <a:sym typeface="Helvetica Neue"/>
              </a:defRPr>
            </a:pPr>
            <a:r>
              <a:t>Maine - FLIP </a:t>
            </a:r>
          </a:p>
          <a:p>
            <a:pPr marL="379475" indent="-379475" defTabSz="484886">
              <a:spcBef>
                <a:spcPts val="3400"/>
              </a:spcBef>
              <a:defRPr b="1" sz="2988">
                <a:solidFill>
                  <a:srgbClr val="000000"/>
                </a:solidFill>
                <a:latin typeface="Helvetica Neue"/>
                <a:ea typeface="Helvetica Neue"/>
                <a:cs typeface="Helvetica Neue"/>
                <a:sym typeface="Helvetica Neue"/>
              </a:defRPr>
            </a:pPr>
            <a:r>
              <a:t>Michigan - HOLD</a:t>
            </a:r>
          </a:p>
          <a:p>
            <a:pPr marL="379475" indent="-379475" defTabSz="484886">
              <a:spcBef>
                <a:spcPts val="3400"/>
              </a:spcBef>
              <a:defRPr b="1" sz="2988">
                <a:solidFill>
                  <a:srgbClr val="000000"/>
                </a:solidFill>
                <a:latin typeface="Helvetica Neue"/>
                <a:ea typeface="Helvetica Neue"/>
                <a:cs typeface="Helvetica Neue"/>
                <a:sym typeface="Helvetica Neue"/>
              </a:defRPr>
            </a:pPr>
            <a:r>
              <a:t>Minnesota - HOLD</a:t>
            </a:r>
          </a:p>
          <a:p>
            <a:pPr marL="379475" indent="-379475" defTabSz="484886">
              <a:spcBef>
                <a:spcPts val="3400"/>
              </a:spcBef>
              <a:defRPr b="1" sz="2988">
                <a:solidFill>
                  <a:srgbClr val="000000"/>
                </a:solidFill>
                <a:latin typeface="Helvetica Neue"/>
                <a:ea typeface="Helvetica Neue"/>
                <a:cs typeface="Helvetica Neue"/>
                <a:sym typeface="Helvetica Neue"/>
              </a:defRPr>
            </a:pPr>
            <a:r>
              <a:t>New Mexico - HOLD</a:t>
            </a:r>
          </a:p>
          <a:p>
            <a:pPr marL="379475" indent="-379475" defTabSz="484886">
              <a:spcBef>
                <a:spcPts val="3400"/>
              </a:spcBef>
              <a:defRPr b="1" sz="2988">
                <a:solidFill>
                  <a:srgbClr val="000000"/>
                </a:solidFill>
                <a:latin typeface="Helvetica Neue"/>
                <a:ea typeface="Helvetica Neue"/>
                <a:cs typeface="Helvetica Neue"/>
                <a:sym typeface="Helvetica Neue"/>
              </a:defRPr>
            </a:pPr>
            <a:r>
              <a:t>North Carolina - FLIP</a:t>
            </a:r>
          </a:p>
          <a:p>
            <a:pPr marL="379475" indent="-379475" defTabSz="484886">
              <a:spcBef>
                <a:spcPts val="3400"/>
              </a:spcBef>
              <a:defRPr b="1" sz="2988">
                <a:solidFill>
                  <a:srgbClr val="000000"/>
                </a:solidFill>
                <a:latin typeface="Helvetica Neue"/>
                <a:ea typeface="Helvetica Neue"/>
                <a:cs typeface="Helvetica Neue"/>
                <a:sym typeface="Helvetica Neue"/>
              </a:defRPr>
            </a:pPr>
            <a:r>
              <a:t>South Carolina - FLIP</a:t>
            </a:r>
          </a:p>
        </p:txBody>
      </p:sp>
      <p:sp>
        <p:nvSpPr>
          <p:cNvPr id="169" name="http://bit.ly/39VatFg"/>
          <p:cNvSpPr txBox="1"/>
          <p:nvPr/>
        </p:nvSpPr>
        <p:spPr>
          <a:xfrm>
            <a:off x="9998798" y="5740461"/>
            <a:ext cx="271089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http://bit.ly/39VatFg</a:t>
            </a:r>
          </a:p>
        </p:txBody>
      </p:sp>
      <p:pic>
        <p:nvPicPr>
          <p:cNvPr id="170" name="Demcast.png" descr="Demcast.png"/>
          <p:cNvPicPr>
            <a:picLocks noChangeAspect="1"/>
          </p:cNvPicPr>
          <p:nvPr/>
        </p:nvPicPr>
        <p:blipFill>
          <a:blip r:embed="rId2">
            <a:extLst/>
          </a:blip>
          <a:stretch>
            <a:fillRect/>
          </a:stretch>
        </p:blipFill>
        <p:spPr>
          <a:xfrm>
            <a:off x="10374592" y="3552079"/>
            <a:ext cx="1959304" cy="195930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